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9" r:id="rId3"/>
  </p:sldIdLst>
  <p:sldSz cx="7772400" cy="100584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oogle Sans" panose="020B0604020202020204" charset="0"/>
      <p:regular r:id="rId9"/>
      <p:bold r:id="rId10"/>
      <p:italic r:id="rId11"/>
      <p:boldItalic r:id="rId12"/>
    </p:embeddedFont>
    <p:embeddedFont>
      <p:font typeface="Google Sans SemiBold" panose="020B060402020202020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T Sans Narrow" panose="020B0506020203020204" pitchFamily="34" charset="-52"/>
      <p:regular r:id="rId21"/>
      <p:bold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Work Sans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2458" y="3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34" Type="http://schemas.openxmlformats.org/officeDocument/2006/relationships/tableStyles" Target="tableStyle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openxmlformats.org/officeDocument/2006/relationships/viewProps" Target="viewProp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font" Target="fonts/font24.fntdata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font" Target="fonts/font26.fntdata"/><Relationship Id="rId8" Type="http://schemas.openxmlformats.org/officeDocument/2006/relationships/font" Target="fonts/font4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5">
  <p:cSld name="CUSTOM_2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Claims classification project. Logistic Regression</a:t>
              </a: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Executive summary report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F8F732E-D157-4C7C-8CF2-EF87B1CF4B94}"/>
              </a:ext>
            </a:extLst>
          </p:cNvPr>
          <p:cNvSpPr txBox="1"/>
          <p:nvPr/>
        </p:nvSpPr>
        <p:spPr>
          <a:xfrm>
            <a:off x="3063239" y="1908142"/>
            <a:ext cx="4304545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</a:pPr>
            <a:r>
              <a:rPr lang="en-IL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</a:t>
            </a:r>
            <a:r>
              <a:rPr lang="en-IL" sz="1400" dirty="0" err="1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TikTok</a:t>
            </a:r>
            <a:r>
              <a:rPr lang="en-IL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data team is developing a machine learning model for classifying claims made in videos submitted to the platform.</a:t>
            </a:r>
            <a:endParaRPr lang="en-US" sz="1400" dirty="0">
              <a:solidFill>
                <a:srgbClr val="1F1F1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</a:pPr>
            <a:r>
              <a:rPr lang="en-US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Exploratory data analysis (EDA) reviled initial information about data.</a:t>
            </a:r>
          </a:p>
          <a:p>
            <a:pPr marL="0" marR="0">
              <a:spcBef>
                <a:spcPts val="0"/>
              </a:spcBef>
            </a:pPr>
            <a:r>
              <a:rPr lang="en-US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There were 298 rows with missing values which were removed from the dataset.</a:t>
            </a:r>
          </a:p>
          <a:p>
            <a:pPr marL="0" marR="0">
              <a:spcBef>
                <a:spcPts val="0"/>
              </a:spcBef>
            </a:pPr>
            <a:r>
              <a:rPr lang="en-US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 duplicated presented in the data</a:t>
            </a:r>
          </a:p>
          <a:p>
            <a:pPr marL="0" marR="0">
              <a:spcBef>
                <a:spcPts val="0"/>
              </a:spcBef>
            </a:pPr>
            <a:r>
              <a:rPr lang="en-US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number of continuous </a:t>
            </a:r>
            <a:r>
              <a:rPr lang="en-US" sz="1400" dirty="0" err="1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variabled</a:t>
            </a:r>
            <a:r>
              <a:rPr lang="en-US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content outliers.</a:t>
            </a:r>
          </a:p>
          <a:p>
            <a:pPr marL="0" marR="0">
              <a:spcBef>
                <a:spcPts val="0"/>
              </a:spcBef>
            </a:pPr>
            <a:r>
              <a:rPr lang="en-US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 reassigned extreme big valued for </a:t>
            </a:r>
            <a:r>
              <a:rPr lang="en-US" sz="1400" dirty="0" err="1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video_like_count</a:t>
            </a:r>
            <a:r>
              <a:rPr lang="en-US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values and set that values as upper limit</a:t>
            </a:r>
          </a:p>
          <a:p>
            <a:pPr marL="0" marR="0">
              <a:spcBef>
                <a:spcPts val="0"/>
              </a:spcBef>
            </a:pPr>
            <a:endParaRPr lang="en-US" sz="1400" dirty="0">
              <a:solidFill>
                <a:srgbClr val="1F1F1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</a:pPr>
            <a:endParaRPr lang="en-IL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Google Shape;420;p17">
            <a:extLst>
              <a:ext uri="{FF2B5EF4-FFF2-40B4-BE49-F238E27FC236}">
                <a16:creationId xmlns:a16="http://schemas.microsoft.com/office/drawing/2014/main" id="{834ED0AB-6FF5-4F4A-9CDC-823CE9279067}"/>
              </a:ext>
            </a:extLst>
          </p:cNvPr>
          <p:cNvSpPr txBox="1"/>
          <p:nvPr/>
        </p:nvSpPr>
        <p:spPr>
          <a:xfrm>
            <a:off x="303015" y="2009742"/>
            <a:ext cx="2541785" cy="2957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85000"/>
              </a:lnSpc>
              <a:buSzPts val="852"/>
            </a:pPr>
            <a:r>
              <a:rPr lang="en-US" sz="1375" dirty="0" err="1">
                <a:latin typeface="Google Sans SemiBold"/>
                <a:ea typeface="Google Sans SemiBold"/>
                <a:cs typeface="Google Sans SemiBold"/>
                <a:sym typeface="Google Sans SemiBold"/>
              </a:rPr>
              <a:t>TikTok</a:t>
            </a:r>
            <a:r>
              <a:rPr lang="en-US" sz="1375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 is working on the development of a predictive model that can determine whether a video contains a claim or offers an opinion. With a successful prediction model, </a:t>
            </a:r>
            <a:r>
              <a:rPr lang="en-US" sz="1375" dirty="0" err="1">
                <a:latin typeface="Google Sans SemiBold"/>
                <a:ea typeface="Google Sans SemiBold"/>
                <a:cs typeface="Google Sans SemiBold"/>
                <a:sym typeface="Google Sans SemiBold"/>
              </a:rPr>
              <a:t>TikTok</a:t>
            </a:r>
            <a:r>
              <a:rPr lang="en-US" sz="1375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 can reduce the backlog of user reports and prioritize them more. At this stage of the project </a:t>
            </a:r>
            <a:r>
              <a:rPr lang="en-US" sz="1375" dirty="0" err="1">
                <a:latin typeface="Google Sans SemiBold"/>
                <a:ea typeface="Google Sans SemiBold"/>
                <a:cs typeface="Google Sans SemiBold"/>
                <a:sym typeface="Google Sans SemiBold"/>
              </a:rPr>
              <a:t>TikTok</a:t>
            </a:r>
            <a:r>
              <a:rPr lang="en-US" sz="1375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 data Team chose to create a</a:t>
            </a:r>
            <a:r>
              <a:rPr lang="en-US" sz="14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logistic regression model, because of the data type and distribution. </a:t>
            </a:r>
          </a:p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375" dirty="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F3F5FD-166D-4E58-972D-556737A30756}"/>
              </a:ext>
            </a:extLst>
          </p:cNvPr>
          <p:cNvSpPr txBox="1"/>
          <p:nvPr/>
        </p:nvSpPr>
        <p:spPr>
          <a:xfrm>
            <a:off x="3063240" y="4801242"/>
            <a:ext cx="199467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</a:pPr>
            <a:r>
              <a:rPr lang="en-US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Analysis of variables shoed that several variables has correlation between each other and cannot be used together for machine learning model. </a:t>
            </a:r>
            <a:r>
              <a:rPr lang="en-IL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</a:t>
            </a:r>
            <a:r>
              <a:rPr lang="en-IL" sz="1400" dirty="0" err="1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TikTok</a:t>
            </a:r>
            <a:r>
              <a:rPr lang="en-IL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data team </a:t>
            </a:r>
            <a:r>
              <a:rPr lang="en-US" sz="140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chose one of that variables. As we can</a:t>
            </a:r>
            <a:r>
              <a:rPr lang="en-US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not use text variable for</a:t>
            </a:r>
            <a:endParaRPr lang="en-IL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5ED926-BE70-4BD5-B1C6-871807046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518" y="4507690"/>
            <a:ext cx="2529050" cy="23949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46F3C63-3F25-4CA2-9545-68BB8FC3FEF2}"/>
              </a:ext>
            </a:extLst>
          </p:cNvPr>
          <p:cNvSpPr txBox="1"/>
          <p:nvPr/>
        </p:nvSpPr>
        <p:spPr>
          <a:xfrm>
            <a:off x="3063236" y="6907646"/>
            <a:ext cx="46253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</a:pPr>
            <a:r>
              <a:rPr lang="en-US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model we transform them using </a:t>
            </a:r>
            <a:r>
              <a:rPr lang="en-US" dirty="0" err="1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OneHotEncoding</a:t>
            </a:r>
            <a:r>
              <a:rPr lang="en-US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()</a:t>
            </a:r>
            <a:endParaRPr lang="en-IL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292BBF-2538-4B25-A8C7-7CC5971C40A1}"/>
              </a:ext>
            </a:extLst>
          </p:cNvPr>
          <p:cNvSpPr txBox="1"/>
          <p:nvPr/>
        </p:nvSpPr>
        <p:spPr>
          <a:xfrm>
            <a:off x="3063237" y="7215526"/>
            <a:ext cx="45237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</a:pPr>
            <a:r>
              <a:rPr lang="en-US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Confusing matrix showed that model performance not really good</a:t>
            </a:r>
            <a:endParaRPr lang="en-IL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ADDD0D-3D9F-47F2-818E-9DDF7ADD8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0723" y="7533658"/>
            <a:ext cx="2591677" cy="21164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D2619C0-28F7-413C-A447-01B5CE4257EB}"/>
              </a:ext>
            </a:extLst>
          </p:cNvPr>
          <p:cNvSpPr txBox="1"/>
          <p:nvPr/>
        </p:nvSpPr>
        <p:spPr>
          <a:xfrm>
            <a:off x="3111238" y="7757158"/>
            <a:ext cx="221386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</a:pPr>
            <a:r>
              <a:rPr lang="it-IT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Model precision score: 0.59</a:t>
            </a:r>
          </a:p>
          <a:p>
            <a:pPr marL="0" marR="0">
              <a:spcBef>
                <a:spcPts val="0"/>
              </a:spcBef>
            </a:pPr>
            <a:r>
              <a:rPr lang="it-IT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Model recall score: 0.86</a:t>
            </a:r>
          </a:p>
          <a:p>
            <a:pPr marL="0" marR="0">
              <a:spcBef>
                <a:spcPts val="0"/>
              </a:spcBef>
            </a:pPr>
            <a:r>
              <a:rPr lang="it-IT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Model accuracy score: 0.64</a:t>
            </a:r>
          </a:p>
          <a:p>
            <a:pPr marL="0" marR="0">
              <a:spcBef>
                <a:spcPts val="0"/>
              </a:spcBef>
            </a:pPr>
            <a:r>
              <a:rPr lang="it-IT" dirty="0">
                <a:solidFill>
                  <a:srgbClr val="1F1F1F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Model f1-score: 0.70</a:t>
            </a:r>
            <a:endParaRPr lang="en-IL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8" name="Google Shape;188;p8">
            <a:extLst>
              <a:ext uri="{FF2B5EF4-FFF2-40B4-BE49-F238E27FC236}">
                <a16:creationId xmlns:a16="http://schemas.microsoft.com/office/drawing/2014/main" id="{027999E0-9750-4886-9F57-B8DC2395D8D1}"/>
              </a:ext>
            </a:extLst>
          </p:cNvPr>
          <p:cNvSpPr txBox="1"/>
          <p:nvPr/>
        </p:nvSpPr>
        <p:spPr>
          <a:xfrm>
            <a:off x="83832" y="5389731"/>
            <a:ext cx="2979404" cy="4360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-US" dirty="0">
                <a:latin typeface="Google Sans"/>
                <a:ea typeface="Google Sans"/>
                <a:cs typeface="Google Sans"/>
                <a:sym typeface="Google Sans"/>
              </a:rPr>
              <a:t>The model had decent predictive power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-US" dirty="0">
                <a:latin typeface="Google Sans"/>
                <a:ea typeface="Google Sans"/>
                <a:cs typeface="Google Sans"/>
                <a:sym typeface="Google Sans"/>
              </a:rPr>
              <a:t>The longer video and its descriptions tend to be associated with higher odds of the user being verified. 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-US" dirty="0">
                <a:latin typeface="Google Sans"/>
                <a:ea typeface="Google Sans"/>
                <a:cs typeface="Google Sans"/>
                <a:sym typeface="Google Sans"/>
              </a:rPr>
              <a:t>Other video features have small estimated coefficients in the model, so their association with verified status seems to be small.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 sz="14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next step is to construct a classification model that will predict the status of claims made by users which hopefully will have better performance</a:t>
            </a:r>
            <a:endParaRPr lang="en-US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" name="Google Shape;366;p15">
            <a:extLst>
              <a:ext uri="{FF2B5EF4-FFF2-40B4-BE49-F238E27FC236}">
                <a16:creationId xmlns:a16="http://schemas.microsoft.com/office/drawing/2014/main" id="{80974DCA-A48D-4D6C-8D48-F91F1D123822}"/>
              </a:ext>
            </a:extLst>
          </p:cNvPr>
          <p:cNvSpPr txBox="1"/>
          <p:nvPr/>
        </p:nvSpPr>
        <p:spPr>
          <a:xfrm>
            <a:off x="3063236" y="8750970"/>
            <a:ext cx="2392684" cy="1202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Upper-left: the number of videos posted by unverified accounts. Upper-right: the number of videos posted by unverified accounts. Lower-left: the number of videos posted by verified accounts. Lower-right: the number of videos posted by verified accounts.</a:t>
            </a:r>
            <a:endParaRPr sz="900" i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347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Calibri</vt:lpstr>
      <vt:lpstr>Lato</vt:lpstr>
      <vt:lpstr>PT Sans Narrow</vt:lpstr>
      <vt:lpstr>Google Sans SemiBold</vt:lpstr>
      <vt:lpstr>Work Sans</vt:lpstr>
      <vt:lpstr>Google Sans</vt:lpstr>
      <vt:lpstr>Roboto</vt:lpstr>
      <vt:lpstr>Arial</vt:lpstr>
      <vt:lpstr>Times New Roman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alpilkin</dc:creator>
  <cp:lastModifiedBy>alpilkin</cp:lastModifiedBy>
  <cp:revision>8</cp:revision>
  <dcterms:modified xsi:type="dcterms:W3CDTF">2023-10-17T08:59:39Z</dcterms:modified>
</cp:coreProperties>
</file>